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6" r:id="rId5"/>
    <p:sldMasterId id="2147483673" r:id="rId6"/>
  </p:sldMasterIdLst>
  <p:notesMasterIdLst>
    <p:notesMasterId r:id="rId16"/>
  </p:notesMasterIdLst>
  <p:handoutMasterIdLst>
    <p:handoutMasterId r:id="rId17"/>
  </p:handoutMasterIdLst>
  <p:sldIdLst>
    <p:sldId id="693" r:id="rId7"/>
    <p:sldId id="690" r:id="rId8"/>
    <p:sldId id="701" r:id="rId9"/>
    <p:sldId id="704" r:id="rId10"/>
    <p:sldId id="652" r:id="rId11"/>
    <p:sldId id="691" r:id="rId12"/>
    <p:sldId id="705" r:id="rId13"/>
    <p:sldId id="706" r:id="rId14"/>
    <p:sldId id="707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09F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807" autoAdjust="0"/>
  </p:normalViewPr>
  <p:slideViewPr>
    <p:cSldViewPr snapToGrid="0">
      <p:cViewPr varScale="1">
        <p:scale>
          <a:sx n="69" d="100"/>
          <a:sy n="69" d="100"/>
        </p:scale>
        <p:origin x="7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-9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775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775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E5CC5DBA-C6AD-47E9-897E-0EAB4B2BBFAA}" type="datetimeFigureOut">
              <a:rPr lang="en-GB" smtClean="0"/>
              <a:t>16/01/2020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80"/>
            <a:ext cx="2946346" cy="49775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80"/>
            <a:ext cx="2946345" cy="49775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F5A9C8DF-5E9D-4D0B-873C-1DE924337D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654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775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775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96991AC2-AD3C-4D91-9154-D7D18E7C180E}" type="datetimeFigureOut">
              <a:rPr lang="en-GB" smtClean="0"/>
              <a:t>16/01/2020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7848"/>
            <a:ext cx="5437822" cy="3907564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880"/>
            <a:ext cx="2946346" cy="49775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744" y="9428880"/>
            <a:ext cx="2946345" cy="49775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FF68FC81-51EB-4873-A805-DCF30D5371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18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</a:t>
            </a:r>
            <a:r>
              <a:rPr lang="en-GB" baseline="0" dirty="0" smtClean="0"/>
              <a:t> this slide would be stems and definition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FC81-51EB-4873-A805-DCF30D5371A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59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slide would be about a recap / context to what you were teaching. This may only be applicable if a new text.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22D85-8735-4942-AD1B-70EAA681BA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 succinct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22D85-8735-4942-AD1B-70EAA681BAF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66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would be key / new vocabulary that will come up in reading</a:t>
            </a:r>
            <a:r>
              <a:rPr lang="en-GB" baseline="0" dirty="0" smtClean="0"/>
              <a:t> </a:t>
            </a:r>
            <a:r>
              <a:rPr lang="en-GB" dirty="0" smtClean="0"/>
              <a:t> ,</a:t>
            </a:r>
            <a:r>
              <a:rPr lang="en-GB" baseline="0" dirty="0" smtClean="0"/>
              <a:t> with picture and definition.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FC81-51EB-4873-A805-DCF30D5371A4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Text broken</a:t>
            </a:r>
            <a:r>
              <a:rPr lang="en-GB" baseline="0" dirty="0" smtClean="0"/>
              <a:t> down into Think aloud, talk partners, picture of book </a:t>
            </a:r>
            <a:r>
              <a:rPr lang="en-GB" baseline="0" smtClean="0"/>
              <a:t>and stems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22D85-8735-4942-AD1B-70EAA681BA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92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Organisation page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FC81-51EB-4873-A805-DCF30D5371A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86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425877" y="838200"/>
            <a:ext cx="11359723" cy="472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/>
            </a:lvl1pPr>
            <a:lvl2pPr>
              <a:spcBef>
                <a:spcPts val="500"/>
              </a:spcBef>
              <a:defRPr sz="2400" baseline="0">
                <a:solidFill>
                  <a:schemeClr val="tx1"/>
                </a:solidFill>
                <a:latin typeface="Arial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9277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914400"/>
            <a:ext cx="538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914400"/>
            <a:ext cx="538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94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425877" y="838200"/>
            <a:ext cx="11359723" cy="472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/>
            </a:lvl1pPr>
            <a:lvl2pPr>
              <a:spcBef>
                <a:spcPts val="500"/>
              </a:spcBef>
              <a:defRPr sz="2400" baseline="0">
                <a:solidFill>
                  <a:schemeClr val="tx1"/>
                </a:solidFill>
                <a:latin typeface="Arial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7982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914400"/>
            <a:ext cx="538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914400"/>
            <a:ext cx="538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144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634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E78FB7-8A3C-4662-878C-206A433611BC}" type="datetimeFigureOut">
              <a:rPr lang="en-GB" sz="2400" smtClean="0">
                <a:solidFill>
                  <a:srgbClr val="344855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16/01/2020</a:t>
            </a:fld>
            <a:endParaRPr lang="en-GB" sz="2400" dirty="0">
              <a:solidFill>
                <a:srgbClr val="344855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344855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81C3BC-7233-40CF-A86E-3E6601491878}" type="slidenum">
              <a:rPr lang="en-GB" sz="2400" smtClean="0">
                <a:solidFill>
                  <a:srgbClr val="344855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2400" dirty="0">
              <a:solidFill>
                <a:srgbClr val="344855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1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914400"/>
            <a:ext cx="538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914400"/>
            <a:ext cx="538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8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9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344855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344855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43A42D-81CF-4CE6-8830-2D2988A1DB36}" type="slidenum">
              <a:rPr lang="en-GB" altLang="en-US" sz="2400">
                <a:solidFill>
                  <a:srgbClr val="344855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2400" dirty="0">
              <a:solidFill>
                <a:srgbClr val="344855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830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1295467" y="1270248"/>
            <a:ext cx="9601067" cy="48230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5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500" baseline="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146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80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12192000" cy="803176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rgbClr val="FF660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224" y="1282828"/>
            <a:ext cx="9582309" cy="4572000"/>
          </a:xfrm>
        </p:spPr>
        <p:txBody>
          <a:bodyPr/>
          <a:lstStyle>
            <a:lvl1pPr marL="712788" indent="-349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  <a:defRPr sz="2500" b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defRPr>
            </a:lvl1pPr>
            <a:lvl2pPr marL="1250950" indent="-349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80000"/>
              <a:buFont typeface="Wingdings" pitchFamily="2" charset="2"/>
              <a:buChar char="§"/>
              <a:defRPr sz="250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defRPr>
            </a:lvl2pPr>
            <a:lvl3pPr marL="1708150" indent="-2698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80000"/>
              <a:buFont typeface="Courier New" pitchFamily="49" charset="0"/>
              <a:buChar char="o"/>
              <a:defRPr sz="250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defRPr>
            </a:lvl3pPr>
            <a:lvl4pPr marL="712788" indent="-349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  <a:defRPr sz="280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defRPr>
            </a:lvl4pPr>
            <a:lvl5pPr marL="712788" marR="0" indent="-3492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Tx/>
              <a:buFont typeface="Arial" pitchFamily="34" charset="0"/>
              <a:buChar char="•"/>
              <a:tabLst/>
              <a:defRPr sz="280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82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425877" y="838200"/>
            <a:ext cx="11359723" cy="472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spcBef>
                <a:spcPts val="375"/>
              </a:spcBef>
              <a:defRPr sz="1800" baseline="0">
                <a:solidFill>
                  <a:schemeClr val="tx1"/>
                </a:solidFill>
                <a:latin typeface="Arial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0799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15405F-391C-4F1A-912D-7DD62AD585ED}" type="datetimeFigureOut">
              <a:rPr lang="en-GB" sz="2400" smtClean="0">
                <a:solidFill>
                  <a:srgbClr val="344855"/>
                </a:solidFill>
                <a:latin typeface="Times New Roman" pitchFamily="18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16/01/2020</a:t>
            </a:fld>
            <a:endParaRPr lang="en-GB" sz="2400">
              <a:solidFill>
                <a:srgbClr val="344855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344855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57E7AD-AFD8-413C-8C8F-02385A9FD9D4}" type="slidenum">
              <a:rPr lang="en-GB" sz="2400" smtClean="0">
                <a:solidFill>
                  <a:srgbClr val="344855"/>
                </a:solidFill>
                <a:latin typeface="Times New Roman" pitchFamily="18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2400">
              <a:solidFill>
                <a:srgbClr val="344855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824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5451" y="914400"/>
            <a:ext cx="1136014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7" name="Picture 4" descr="HLT_pp_normal screen-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0150"/>
            <a:ext cx="12192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4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200" b="1" kern="1200">
          <a:solidFill>
            <a:schemeClr val="accent1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marL="742950" indent="-1028700" algn="l" defTabSz="457200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344855"/>
          </a:solidFill>
          <a:latin typeface="Arial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344855"/>
          </a:solidFill>
          <a:latin typeface="Arial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344855"/>
          </a:solidFill>
          <a:latin typeface="Arial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344855"/>
          </a:solidFill>
          <a:latin typeface="Arial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67" y="1274440"/>
            <a:ext cx="9601067" cy="44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1027" name="Picture 4" descr="HLT_pp_normal screen-3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0150"/>
            <a:ext cx="12192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4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Arial"/>
          <a:ea typeface="MS PGothic" pitchFamily="34" charset="-128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MS PGothic" pitchFamily="34" charset="-128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MS PGothic" pitchFamily="34" charset="-128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MS PGothic" pitchFamily="34" charset="-128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b="1" kern="1200">
          <a:solidFill>
            <a:schemeClr val="accent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1028700" algn="l" defTabSz="457200" rtl="0" eaLnBrk="0" fontAlgn="base" hangingPunct="0">
        <a:spcBef>
          <a:spcPts val="500"/>
        </a:spcBef>
        <a:spcAft>
          <a:spcPct val="0"/>
        </a:spcAft>
        <a:buFont typeface="Arial" pitchFamily="34" charset="0"/>
        <a:defRPr sz="2800" kern="1200">
          <a:solidFill>
            <a:schemeClr val="accent6">
              <a:lumMod val="50000"/>
            </a:schemeClr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accent6">
              <a:lumMod val="50000"/>
            </a:schemeClr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accent6">
              <a:lumMod val="50000"/>
            </a:schemeClr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accent6">
              <a:lumMod val="50000"/>
            </a:schemeClr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5451" y="914400"/>
            <a:ext cx="1136014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27" name="Picture 4" descr="HLT_pp_normal screen-3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0150"/>
            <a:ext cx="12192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36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Arial"/>
          <a:ea typeface="MS PGothic" panose="020B0600070205080204" pitchFamily="34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3200" b="1" kern="1200">
          <a:solidFill>
            <a:schemeClr val="accent1"/>
          </a:solidFill>
          <a:latin typeface="Arial"/>
          <a:ea typeface="MS PGothic" panose="020B0600070205080204" pitchFamily="34" charset="-128"/>
          <a:cs typeface="+mn-cs"/>
        </a:defRPr>
      </a:lvl1pPr>
      <a:lvl2pPr indent="-285750" algn="l" defTabSz="457200" rtl="0" fontAlgn="base">
        <a:spcBef>
          <a:spcPts val="5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344855"/>
          </a:solidFill>
          <a:latin typeface="Arial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344855"/>
          </a:solidFill>
          <a:latin typeface="Arial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344855"/>
          </a:solidFill>
          <a:latin typeface="Arial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344855"/>
          </a:solidFill>
          <a:latin typeface="Arial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idx="1"/>
          </p:nvPr>
        </p:nvSpPr>
        <p:spPr>
          <a:xfrm>
            <a:off x="482176" y="86312"/>
            <a:ext cx="9022045" cy="5771331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Our reading strategy is Questioning</a:t>
            </a:r>
          </a:p>
          <a:p>
            <a:pPr algn="ctr"/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GB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27" y="4131742"/>
            <a:ext cx="968778" cy="15776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82528" y="127843"/>
            <a:ext cx="2438399" cy="36881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u="sng" dirty="0" smtClean="0"/>
              <a:t>Questioning Stems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wonder</a:t>
            </a:r>
            <a:endParaRPr lang="en-GB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endParaRPr lang="en-GB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endParaRPr lang="en-GB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if </a:t>
            </a:r>
            <a:endParaRPr lang="en-GB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think </a:t>
            </a:r>
            <a:endParaRPr lang="en-GB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think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know</a:t>
            </a:r>
            <a:endParaRPr lang="en-GB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82176" y="832953"/>
            <a:ext cx="580432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What is questioning? </a:t>
            </a:r>
          </a:p>
          <a:p>
            <a:r>
              <a:rPr lang="en-GB" sz="2400" b="1" dirty="0" smtClean="0"/>
              <a:t>Why do we ask questions?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176" y="3307840"/>
            <a:ext cx="580432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What makes good questions?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174" y="3947445"/>
            <a:ext cx="8857767" cy="163121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Asking more open ended questions which encourage thinking about the text.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The questions in bold are more likely to be open questions but can also be closed e.g. Why was she feeling sad? Closed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Why do you think Harry acted in that way? Open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9844" y="1821804"/>
            <a:ext cx="9050097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Asking questions is seeking information.</a:t>
            </a:r>
          </a:p>
          <a:p>
            <a:r>
              <a:rPr lang="en-GB" sz="2000" dirty="0" smtClean="0"/>
              <a:t>When we ask questions, we think more deeply about the whole text and we check our understanding as we read. </a:t>
            </a:r>
            <a:endParaRPr lang="en-GB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33" y="463760"/>
            <a:ext cx="489582" cy="73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27" y="101645"/>
            <a:ext cx="7886700" cy="404664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Context of the story 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564" y="86312"/>
            <a:ext cx="968778" cy="1577638"/>
          </a:xfrm>
          <a:prstGeom prst="rect">
            <a:avLst/>
          </a:prstGeom>
        </p:spPr>
      </p:pic>
      <p:sp>
        <p:nvSpPr>
          <p:cNvPr id="7" name="AutoShape 10" descr="https://assets.babycenter.com/ims/2015/03/iStock_53085054_wide.jpg"/>
          <p:cNvSpPr>
            <a:spLocks noChangeAspect="1" noChangeArrowheads="1"/>
          </p:cNvSpPr>
          <p:nvPr/>
        </p:nvSpPr>
        <p:spPr bwMode="auto">
          <a:xfrm>
            <a:off x="769725" y="4008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43134" y="1525614"/>
            <a:ext cx="305944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  <a:r>
              <a:rPr lang="en-GB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000" b="1" dirty="0" smtClean="0">
                <a:solidFill>
                  <a:srgbClr val="3448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 Ridley</a:t>
            </a:r>
            <a:endParaRPr lang="en-GB" sz="2000" b="1" dirty="0">
              <a:solidFill>
                <a:srgbClr val="3448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960" y="1525614"/>
            <a:ext cx="234987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 / Knowledge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2" descr="Image result for krindlekra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90" y="2590027"/>
            <a:ext cx="1284943" cy="19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philip ridley krindlekra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07" y="2356612"/>
            <a:ext cx="1164419" cy="221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13945" y="2686610"/>
            <a:ext cx="3560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Talking partners: What has happened so far in the story?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987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056" y="53524"/>
            <a:ext cx="5915025" cy="42677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ur Learning Behaviours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437018" y="673905"/>
            <a:ext cx="8003192" cy="41123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sz="2250" dirty="0">
                <a:solidFill>
                  <a:srgbClr val="F4378C">
                    <a:lumMod val="75000"/>
                  </a:srgbClr>
                </a:solidFill>
              </a:rPr>
              <a:t>Today we are focusing </a:t>
            </a:r>
            <a:r>
              <a:rPr lang="en-GB" sz="2250" dirty="0" smtClean="0">
                <a:solidFill>
                  <a:srgbClr val="F4378C">
                    <a:lumMod val="75000"/>
                  </a:srgbClr>
                </a:solidFill>
              </a:rPr>
              <a:t>on…teacher selects one</a:t>
            </a:r>
            <a:endParaRPr lang="en-GB" sz="2250" dirty="0">
              <a:solidFill>
                <a:srgbClr val="F4378C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565" y="146417"/>
            <a:ext cx="712669" cy="1022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8" y="1051392"/>
            <a:ext cx="4942767" cy="3352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55" y="1576295"/>
            <a:ext cx="6487430" cy="2534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8" y="4517299"/>
            <a:ext cx="6582694" cy="149563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87232" y="4517299"/>
            <a:ext cx="3705956" cy="1593763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Let’s focus on: Discuss and explain our ideas</a:t>
            </a:r>
          </a:p>
          <a:p>
            <a:pPr algn="ctr"/>
            <a:endParaRPr lang="en-GB" sz="3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definition relent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00" y="1985951"/>
            <a:ext cx="1350073" cy="18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07" y="225202"/>
            <a:ext cx="5829300" cy="628650"/>
          </a:xfrm>
        </p:spPr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Vocabulary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05" y="194325"/>
            <a:ext cx="726584" cy="1183229"/>
          </a:xfrm>
          <a:prstGeom prst="rect">
            <a:avLst/>
          </a:prstGeom>
        </p:spPr>
      </p:pic>
      <p:sp>
        <p:nvSpPr>
          <p:cNvPr id="6" name="AutoShape 2" descr="https://ab976f528c498801423d-2376439231beb5d718e8f49fe25fed31.ssl.cf1.rackcdn.com/uploads/media/media/11049/exhib_slideshow_bohfs_sunkentreasure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44855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89287" y="2629870"/>
            <a:ext cx="25406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344855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Non-stopping, intense</a:t>
            </a:r>
            <a:endParaRPr lang="en-GB" b="1" dirty="0">
              <a:solidFill>
                <a:srgbClr val="344855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" name="AutoShape 4" descr="Image result for woman felt hat"/>
          <p:cNvSpPr>
            <a:spLocks noChangeAspect="1" noChangeArrowheads="1"/>
          </p:cNvSpPr>
          <p:nvPr/>
        </p:nvSpPr>
        <p:spPr bwMode="auto">
          <a:xfrm>
            <a:off x="4715967" y="3389499"/>
            <a:ext cx="1914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44855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89287" y="879185"/>
            <a:ext cx="254063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344855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Saying rude and mocking things, usually in a loud voice</a:t>
            </a:r>
            <a:endParaRPr lang="en-GB" b="1" dirty="0">
              <a:solidFill>
                <a:srgbClr val="344855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89287" y="3729585"/>
            <a:ext cx="25406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344855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Talk or write in a foolish way</a:t>
            </a:r>
            <a:endParaRPr lang="en-GB" b="1" dirty="0">
              <a:solidFill>
                <a:srgbClr val="344855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6203" y="766738"/>
            <a:ext cx="2231409" cy="10133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344855"/>
                </a:solidFill>
              </a:rPr>
              <a:t>Picture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4014" y="1063851"/>
            <a:ext cx="17854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344855"/>
                </a:solidFill>
              </a:rPr>
              <a:t>jeering </a:t>
            </a:r>
            <a:endParaRPr lang="en-GB" dirty="0">
              <a:solidFill>
                <a:srgbClr val="34485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7387" y="2769017"/>
            <a:ext cx="17854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344855"/>
                </a:solidFill>
              </a:rPr>
              <a:t>relentless</a:t>
            </a:r>
            <a:endParaRPr lang="en-GB" dirty="0">
              <a:solidFill>
                <a:srgbClr val="34485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213" y="4098917"/>
            <a:ext cx="17854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344855"/>
                </a:solidFill>
              </a:rPr>
              <a:t>twaddle</a:t>
            </a:r>
            <a:endParaRPr lang="en-GB" dirty="0">
              <a:solidFill>
                <a:srgbClr val="34485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27387" y="5549679"/>
            <a:ext cx="17854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344855"/>
                </a:solidFill>
              </a:rPr>
              <a:t>lapels</a:t>
            </a:r>
            <a:endParaRPr lang="en-GB" dirty="0">
              <a:solidFill>
                <a:srgbClr val="344855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89287" y="4949514"/>
            <a:ext cx="254063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344855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The part on each side of a coat of jacket that is folded back on either side</a:t>
            </a:r>
            <a:endParaRPr lang="en-GB" b="1" dirty="0">
              <a:solidFill>
                <a:srgbClr val="344855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1026" name="Picture 2" descr="Image result for definition lape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33" y="4997713"/>
            <a:ext cx="1954579" cy="147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finition twadd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12" y="3791943"/>
            <a:ext cx="1905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jeeri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35" y="620603"/>
            <a:ext cx="2532749" cy="141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0" y="2394903"/>
            <a:ext cx="4572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GB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303" y="5527609"/>
            <a:ext cx="921223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Key Questions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Where is this conversation between Corky and Ruskin taking place?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Why did Corky say that soon their street will no longer be called Lizard Street?</a:t>
            </a:r>
          </a:p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Challenge: Why do you think Ruskin is helping Corky sweep up the broken glass?</a:t>
            </a:r>
          </a:p>
        </p:txBody>
      </p:sp>
      <p:sp>
        <p:nvSpPr>
          <p:cNvPr id="9" name="Rectangle 8"/>
          <p:cNvSpPr/>
          <p:nvPr/>
        </p:nvSpPr>
        <p:spPr>
          <a:xfrm>
            <a:off x="9529540" y="127843"/>
            <a:ext cx="2591387" cy="44969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b="1" u="sng" dirty="0" smtClean="0"/>
              <a:t>Questioning Stems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wonder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if 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think 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think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know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000" b="1" u="sng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492369" y="41687"/>
            <a:ext cx="12192000" cy="521021"/>
          </a:xfrm>
        </p:spPr>
        <p:txBody>
          <a:bodyPr/>
          <a:lstStyle/>
          <a:p>
            <a:r>
              <a:rPr lang="en-GB" sz="3200" dirty="0" smtClean="0">
                <a:solidFill>
                  <a:schemeClr val="accent4">
                    <a:lumMod val="75000"/>
                  </a:schemeClr>
                </a:solidFill>
              </a:rPr>
              <a:t>Chapter 20</a:t>
            </a:r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62708"/>
            <a:ext cx="9529541" cy="4623952"/>
          </a:xfrm>
        </p:spPr>
        <p:txBody>
          <a:bodyPr/>
          <a:lstStyle/>
          <a:p>
            <a:pPr marL="363538" indent="0"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After school, Ruskin helped Corky sweep up the broken glass from the school playground.</a:t>
            </a:r>
          </a:p>
          <a:p>
            <a:pPr marL="363538" indent="0"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“Before long,” Corky said, “Lizard Street won’t be called Lizard Street any more. It’ll be known as the Street of Broken Windows.”</a:t>
            </a:r>
          </a:p>
          <a:p>
            <a:pPr marL="363538" indent="0"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“Ruskin told Corky how Elvis had threatened to break his glasses as well as all his windows.</a:t>
            </a:r>
          </a:p>
          <a:p>
            <a:pPr marL="363538" indent="0"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“Are you scared, my boy?” Corky asked, sweeping the glass into a neat pile.</a:t>
            </a:r>
          </a:p>
          <a:p>
            <a:pPr marL="363538" indent="0"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“A little bit,” Ruskin replied, brushing the glass into a bin bag.</a:t>
            </a:r>
            <a:r>
              <a:rPr lang="en-GB" sz="2800" dirty="0">
                <a:solidFill>
                  <a:schemeClr val="tx1"/>
                </a:solidFill>
              </a:rPr>
              <a:t/>
            </a:r>
            <a:br>
              <a:rPr lang="en-GB" sz="2800" dirty="0">
                <a:solidFill>
                  <a:schemeClr val="tx1"/>
                </a:solidFill>
              </a:rPr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2615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504" y="134587"/>
            <a:ext cx="7772400" cy="838200"/>
          </a:xfrm>
        </p:spPr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Partner work: 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564" y="86312"/>
            <a:ext cx="968778" cy="1577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385" y="1213338"/>
            <a:ext cx="59787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your partners, read the rest of chapter 20 (pages 88-92).</a:t>
            </a:r>
          </a:p>
          <a:p>
            <a:r>
              <a:rPr lang="en-GB" sz="2800" dirty="0" smtClean="0"/>
              <a:t> </a:t>
            </a:r>
          </a:p>
          <a:p>
            <a:r>
              <a:rPr lang="en-GB" sz="2800" u="sng" dirty="0" smtClean="0"/>
              <a:t>Remember </a:t>
            </a:r>
            <a:r>
              <a:rPr lang="en-GB" sz="2800" dirty="0" smtClean="0"/>
              <a:t>at the end of each page, use the question stems to ask your partner a question.</a:t>
            </a:r>
          </a:p>
          <a:p>
            <a:endParaRPr lang="en-GB" sz="2800" dirty="0" smtClean="0"/>
          </a:p>
          <a:p>
            <a:r>
              <a:rPr lang="en-GB" sz="2800" dirty="0" smtClean="0"/>
              <a:t>Once you are complete, answer the selfie.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7076262" y="134587"/>
            <a:ext cx="4265816" cy="6230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u="sng" dirty="0" smtClean="0"/>
              <a:t>Questioning Stems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wonder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if 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think 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think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know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800" b="1" u="sng" dirty="0"/>
          </a:p>
        </p:txBody>
      </p:sp>
    </p:spTree>
    <p:extLst>
      <p:ext uri="{BB962C8B-B14F-4D97-AF65-F5344CB8AC3E}">
        <p14:creationId xmlns:p14="http://schemas.microsoft.com/office/powerpoint/2010/main" val="30369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93" y="342900"/>
            <a:ext cx="10363200" cy="1143000"/>
          </a:xfrm>
        </p:spPr>
        <p:txBody>
          <a:bodyPr/>
          <a:lstStyle/>
          <a:p>
            <a:r>
              <a:rPr lang="en-GB" dirty="0" smtClean="0"/>
              <a:t>Retrieval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35" y="1274885"/>
            <a:ext cx="11637596" cy="2470638"/>
          </a:xfrm>
        </p:spPr>
        <p:txBody>
          <a:bodyPr/>
          <a:lstStyle/>
          <a:p>
            <a:pPr marL="0" indent="0"/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1. What did Corky say he would buy on the walk home with Ruskin?</a:t>
            </a:r>
          </a:p>
          <a:p>
            <a:pPr marL="0" indent="0"/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_________________________________________</a:t>
            </a: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/>
            <a:endParaRPr lang="en-GB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/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2. What in the movie made the ‘whooshing’ noises?</a:t>
            </a:r>
          </a:p>
          <a:p>
            <a:pPr marL="0" indent="0"/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_________________________________________</a:t>
            </a:r>
          </a:p>
          <a:p>
            <a:pPr marL="0" indent="0"/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/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3. True or false?</a:t>
            </a:r>
          </a:p>
          <a:p>
            <a:pPr marL="0" indent="0"/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575658"/>
              </p:ext>
            </p:extLst>
          </p:nvPr>
        </p:nvGraphicFramePr>
        <p:xfrm>
          <a:off x="214435" y="3640790"/>
          <a:ext cx="10163908" cy="2073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740">
                  <a:extLst>
                    <a:ext uri="{9D8B030D-6E8A-4147-A177-3AD203B41FA5}">
                      <a16:colId xmlns:a16="http://schemas.microsoft.com/office/drawing/2014/main" val="1745477737"/>
                    </a:ext>
                  </a:extLst>
                </a:gridCol>
                <a:gridCol w="703657">
                  <a:extLst>
                    <a:ext uri="{9D8B030D-6E8A-4147-A177-3AD203B41FA5}">
                      <a16:colId xmlns:a16="http://schemas.microsoft.com/office/drawing/2014/main" val="1863485696"/>
                    </a:ext>
                  </a:extLst>
                </a:gridCol>
                <a:gridCol w="774511">
                  <a:extLst>
                    <a:ext uri="{9D8B030D-6E8A-4147-A177-3AD203B41FA5}">
                      <a16:colId xmlns:a16="http://schemas.microsoft.com/office/drawing/2014/main" val="1746976154"/>
                    </a:ext>
                  </a:extLst>
                </a:gridCol>
              </a:tblGrid>
              <a:tr h="4146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False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93453"/>
                  </a:ext>
                </a:extLst>
              </a:tr>
              <a:tr h="414687">
                <a:tc>
                  <a:txBody>
                    <a:bodyPr/>
                    <a:lstStyle/>
                    <a:p>
                      <a:r>
                        <a:rPr lang="en-GB" dirty="0" smtClean="0"/>
                        <a:t>Mr Flick straightened</a:t>
                      </a:r>
                      <a:r>
                        <a:rPr lang="en-GB" baseline="0" dirty="0" smtClean="0"/>
                        <a:t> his tie as he told Elvis to be quiet.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706922"/>
                  </a:ext>
                </a:extLst>
              </a:tr>
              <a:tr h="414687">
                <a:tc>
                  <a:txBody>
                    <a:bodyPr/>
                    <a:lstStyle/>
                    <a:p>
                      <a:r>
                        <a:rPr lang="en-GB" dirty="0" smtClean="0"/>
                        <a:t>Elvis and </a:t>
                      </a:r>
                      <a:r>
                        <a:rPr lang="en-GB" dirty="0" err="1" smtClean="0"/>
                        <a:t>Sparkey</a:t>
                      </a:r>
                      <a:r>
                        <a:rPr lang="en-GB" dirty="0" smtClean="0"/>
                        <a:t> found it funning that the ball shot through the screen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630994"/>
                  </a:ext>
                </a:extLst>
              </a:tr>
              <a:tr h="414687">
                <a:tc>
                  <a:txBody>
                    <a:bodyPr/>
                    <a:lstStyle/>
                    <a:p>
                      <a:r>
                        <a:rPr lang="en-GB" dirty="0" smtClean="0"/>
                        <a:t>Ruskin admits he is a bit</a:t>
                      </a:r>
                      <a:r>
                        <a:rPr lang="en-GB" baseline="0" dirty="0" smtClean="0"/>
                        <a:t> scared of Elvis to Corky.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54834"/>
                  </a:ext>
                </a:extLst>
              </a:tr>
              <a:tr h="414687">
                <a:tc>
                  <a:txBody>
                    <a:bodyPr/>
                    <a:lstStyle/>
                    <a:p>
                      <a:r>
                        <a:rPr lang="en-GB" dirty="0" smtClean="0"/>
                        <a:t>Corky</a:t>
                      </a:r>
                      <a:r>
                        <a:rPr lang="en-GB" baseline="0" dirty="0" smtClean="0"/>
                        <a:t> doesn’t mind people talking during the film.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304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74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95" y="0"/>
            <a:ext cx="10363200" cy="1143000"/>
          </a:xfrm>
        </p:spPr>
        <p:txBody>
          <a:bodyPr/>
          <a:lstStyle/>
          <a:p>
            <a:r>
              <a:rPr lang="en-GB" dirty="0" smtClean="0"/>
              <a:t>Mini tasks: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95" y="852853"/>
            <a:ext cx="11360149" cy="4572000"/>
          </a:xfrm>
        </p:spPr>
        <p:txBody>
          <a:bodyPr/>
          <a:lstStyle/>
          <a:p>
            <a:r>
              <a:rPr lang="en-GB" sz="2800" dirty="0" smtClean="0"/>
              <a:t>Vocabulary:</a:t>
            </a:r>
          </a:p>
          <a:p>
            <a:r>
              <a:rPr lang="en-GB" sz="2800" b="0" dirty="0" smtClean="0">
                <a:solidFill>
                  <a:schemeClr val="tx1">
                    <a:lumMod val="50000"/>
                  </a:schemeClr>
                </a:solidFill>
              </a:rPr>
              <a:t>Find and copy a word from the text that has the same meaning as huge.</a:t>
            </a:r>
          </a:p>
          <a:p>
            <a:endParaRPr lang="en-GB" sz="2800" b="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2800" dirty="0" smtClean="0"/>
              <a:t>Explain:</a:t>
            </a:r>
            <a:endParaRPr lang="en-GB" sz="2800" dirty="0"/>
          </a:p>
          <a:p>
            <a:r>
              <a:rPr lang="en-GB" sz="2800" b="0" dirty="0" smtClean="0">
                <a:solidFill>
                  <a:schemeClr val="tx1">
                    <a:lumMod val="50000"/>
                  </a:schemeClr>
                </a:solidFill>
              </a:rPr>
              <a:t>Which words/phrases most effectively told you that Mr Flick was upset that his screen had been torn? Explain your answer.</a:t>
            </a:r>
          </a:p>
          <a:p>
            <a:endParaRPr lang="en-GB" sz="2800" b="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2800" dirty="0" smtClean="0"/>
              <a:t>Prediction:</a:t>
            </a:r>
            <a:endParaRPr lang="en-GB" sz="2800" dirty="0"/>
          </a:p>
          <a:p>
            <a:r>
              <a:rPr lang="en-GB" sz="2800" b="0" dirty="0" smtClean="0">
                <a:solidFill>
                  <a:schemeClr val="tx1">
                    <a:lumMod val="50000"/>
                  </a:schemeClr>
                </a:solidFill>
              </a:rPr>
              <a:t>What do you think is going to happen next in the story?</a:t>
            </a:r>
            <a:endParaRPr lang="en-GB" sz="2800" b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3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12192000" cy="803176"/>
          </a:xfrm>
        </p:spPr>
        <p:txBody>
          <a:bodyPr/>
          <a:lstStyle/>
          <a:p>
            <a:r>
              <a:rPr lang="en-GB" dirty="0" smtClean="0"/>
              <a:t>Different stems we use in our reading lessons: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637191" y="4353070"/>
            <a:ext cx="3369873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b="1" u="sng" dirty="0" smtClean="0">
                <a:latin typeface="SassoonCRInfant" panose="02010503020300020003" pitchFamily="2" charset="0"/>
              </a:rPr>
              <a:t>Evaluating stems</a:t>
            </a:r>
          </a:p>
          <a:p>
            <a:pPr algn="ctr"/>
            <a:r>
              <a:rPr lang="en-GB" sz="1400" b="1" u="sng" dirty="0" smtClean="0">
                <a:latin typeface="SassoonCRInfant" panose="02010503020300020003" pitchFamily="2" charset="0"/>
              </a:rPr>
              <a:t> </a:t>
            </a:r>
            <a:endParaRPr lang="en-GB" sz="1400" b="1" u="sng" dirty="0" smtClean="0">
              <a:latin typeface="SassoonCRInfant" panose="02010503020300020003" pitchFamily="2" charset="0"/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SassoonCRInfant" panose="02010503020300020003" pitchFamily="2" charset="0"/>
              </a:rPr>
              <a:t>The  word/phrase * works well because…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SassoonCRInfant" panose="02010503020300020003" pitchFamily="2" charset="0"/>
              </a:rPr>
              <a:t>• I like the way the author uses*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SassoonCRInfant" panose="02010503020300020003" pitchFamily="2" charset="0"/>
              </a:rPr>
              <a:t> It makes me think about *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SassoonCRInfant" panose="02010503020300020003" pitchFamily="2" charset="0"/>
              </a:rPr>
              <a:t>• I think it would have read better if *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SassoonCRInfant" panose="02010503020300020003" pitchFamily="2" charset="0"/>
              </a:rPr>
              <a:t>• It’s very clever the way the author uses (e.g. imagery) because *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SassoonCRInfant" panose="02010503020300020003" pitchFamily="2" charset="0"/>
              </a:rPr>
              <a:t>• That sentence has high impact because *</a:t>
            </a:r>
          </a:p>
          <a:p>
            <a:pPr algn="ctr"/>
            <a:endParaRPr lang="en-GB" sz="1400" b="1" u="sng" dirty="0">
              <a:latin typeface="SassoonCRInfant" panose="02010503020300020003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110" y="1463131"/>
            <a:ext cx="2645674" cy="43939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0756" y="1412970"/>
            <a:ext cx="2855644" cy="39703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u="sng" dirty="0" smtClean="0">
                <a:solidFill>
                  <a:schemeClr val="accent6">
                    <a:lumMod val="50000"/>
                  </a:schemeClr>
                </a:solidFill>
                <a:latin typeface="SassoonCRInfant" panose="02010503020300020003" pitchFamily="2" charset="0"/>
              </a:rPr>
              <a:t>Making connections Stems</a:t>
            </a:r>
          </a:p>
          <a:p>
            <a:pPr marL="0" indent="0"/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SassoonCRInfant" panose="02010503020300020003" pitchFamily="2" charset="0"/>
              </a:rPr>
              <a:t>Links text to self:</a:t>
            </a:r>
          </a:p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SassoonCRInfant" panose="02010503020300020003" pitchFamily="2" charset="0"/>
              </a:rPr>
              <a:t>I know a lot about this because </a:t>
            </a:r>
          </a:p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SassoonCRInfant" panose="02010503020300020003" pitchFamily="2" charset="0"/>
              </a:rPr>
              <a:t>I’ve been to / seen …</a:t>
            </a:r>
          </a:p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SassoonCRInfant" panose="02010503020300020003" pitchFamily="2" charset="0"/>
              </a:rPr>
              <a:t>I saw a programme about 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SassoonCRInfant" panose="02010503020300020003" pitchFamily="2" charset="0"/>
              </a:rPr>
              <a:t>this</a:t>
            </a:r>
            <a:endParaRPr lang="en-GB" sz="1400" dirty="0">
              <a:solidFill>
                <a:schemeClr val="accent6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SassoonCRInfant" panose="02010503020300020003" pitchFamily="2" charset="0"/>
              </a:rPr>
              <a:t>I can identify with this character because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SassoonCRInfant" panose="02010503020300020003" pitchFamily="2" charset="0"/>
              </a:rPr>
              <a:t>……</a:t>
            </a:r>
          </a:p>
          <a:p>
            <a:endParaRPr lang="en-GB" sz="1400" dirty="0">
              <a:solidFill>
                <a:schemeClr val="accent6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/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SassoonCRInfant" panose="02010503020300020003" pitchFamily="2" charset="0"/>
              </a:rPr>
              <a:t>Links text to text:</a:t>
            </a:r>
          </a:p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SassoonCRInfant" panose="02010503020300020003" pitchFamily="2" charset="0"/>
              </a:rPr>
              <a:t>I think this book is a  (genre) book. </a:t>
            </a:r>
          </a:p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SassoonCRInfant" panose="02010503020300020003" pitchFamily="2" charset="0"/>
              </a:rPr>
              <a:t>This reminds me of …</a:t>
            </a:r>
          </a:p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SassoonCRInfant" panose="02010503020300020003" pitchFamily="2" charset="0"/>
              </a:rPr>
              <a:t>This is similar to </a:t>
            </a:r>
          </a:p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SassoonCRInfant" panose="02010503020300020003" pitchFamily="2" charset="0"/>
              </a:rPr>
              <a:t>This character is similar to … because </a:t>
            </a: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endParaRPr lang="en-GB" sz="1400" dirty="0">
              <a:solidFill>
                <a:schemeClr val="accent6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SassoonCRInfant" panose="02010503020300020003" pitchFamily="2" charset="0"/>
              </a:rPr>
              <a:t>Links text to world:</a:t>
            </a:r>
          </a:p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SassoonCRInfant" panose="02010503020300020003" pitchFamily="2" charset="0"/>
              </a:rPr>
              <a:t>This links to …</a:t>
            </a:r>
          </a:p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SassoonCRInfant" panose="02010503020300020003" pitchFamily="2" charset="0"/>
              </a:rPr>
              <a:t>This is because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SassoonCRInfant" panose="02010503020300020003" pitchFamily="2" charset="0"/>
              </a:rPr>
              <a:t>…</a:t>
            </a:r>
          </a:p>
          <a:p>
            <a:endParaRPr lang="en-GB" sz="1400" dirty="0">
              <a:solidFill>
                <a:schemeClr val="accent6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875" y="1412970"/>
            <a:ext cx="2260090" cy="2940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b="1" u="sng" dirty="0" smtClean="0">
                <a:latin typeface="SassoonCRInfant" panose="02010503020300020003" pitchFamily="2" charset="0"/>
              </a:rPr>
              <a:t>Questioning Stems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endParaRPr lang="en-GB" sz="1400" dirty="0">
              <a:latin typeface="SassoonCRInfant" panose="020105030203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endParaRPr lang="en-GB" sz="1400" dirty="0">
              <a:latin typeface="SassoonCRInfant" panose="020105030203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sz="1400" dirty="0">
              <a:latin typeface="SassoonCRInfant" panose="020105030203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  <a:endParaRPr lang="en-GB" sz="1400" dirty="0">
              <a:latin typeface="SassoonCRInfant" panose="020105030203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srgbClr val="000000"/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wonder</a:t>
            </a:r>
            <a:endParaRPr lang="en-GB" sz="1400" b="1" dirty="0">
              <a:latin typeface="SassoonCRInfant" panose="020105030203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srgbClr val="000000"/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endParaRPr lang="en-GB" sz="1400" b="1" dirty="0">
              <a:latin typeface="SassoonCRInfant" panose="020105030203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srgbClr val="000000"/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endParaRPr lang="en-GB" sz="1400" b="1" dirty="0">
              <a:latin typeface="SassoonCRInfant" panose="020105030203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srgbClr val="000000"/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if </a:t>
            </a:r>
            <a:endParaRPr lang="en-GB" sz="1400" b="1" dirty="0">
              <a:latin typeface="SassoonCRInfant" panose="020105030203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srgbClr val="000000"/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think </a:t>
            </a:r>
            <a:endParaRPr lang="en-GB" sz="1400" b="1" dirty="0">
              <a:latin typeface="SassoonCRInfant" panose="020105030203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srgbClr val="000000"/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think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srgbClr val="000000"/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</a:t>
            </a:r>
            <a:r>
              <a:rPr lang="en-GB" sz="1400" b="1" dirty="0" smtClean="0">
                <a:solidFill>
                  <a:srgbClr val="000000"/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endParaRPr lang="en-GB" sz="1400" b="1" dirty="0">
              <a:latin typeface="SassoonCRInfant" panose="020105030203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1114814"/>
            <a:ext cx="2438399" cy="3108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4378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344855"/>
                </a:solidFill>
                <a:effectLst/>
                <a:uLnTx/>
                <a:uFillTx/>
                <a:latin typeface="SassoonCRInfant" panose="02010503020300020003" pitchFamily="2" charset="0"/>
              </a:rPr>
              <a:t>Summarising Stems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latin typeface="SassoonCRInfant" panose="02010503020300020003" pitchFamily="2" charset="0"/>
              </a:rPr>
              <a:t>The </a:t>
            </a:r>
            <a:r>
              <a:rPr lang="en-GB" sz="1400" dirty="0">
                <a:latin typeface="SassoonCRInfant" panose="02010503020300020003" pitchFamily="2" charset="0"/>
              </a:rPr>
              <a:t>most important ideas are…and I know this because…</a:t>
            </a:r>
          </a:p>
          <a:p>
            <a:endParaRPr lang="en-GB" sz="1400" dirty="0">
              <a:latin typeface="SassoonCRInfant" panose="020105030203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CRInfant" panose="02010503020300020003" pitchFamily="2" charset="0"/>
              </a:rPr>
              <a:t>The </a:t>
            </a:r>
            <a:r>
              <a:rPr lang="en-GB" sz="1400" dirty="0">
                <a:latin typeface="SassoonCRInfant" panose="02010503020300020003" pitchFamily="2" charset="0"/>
              </a:rPr>
              <a:t>key idea is…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SassoonCRInfant" panose="020105030203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CRInfant" panose="02010503020300020003" pitchFamily="2" charset="0"/>
              </a:rPr>
              <a:t>This </a:t>
            </a:r>
            <a:r>
              <a:rPr lang="en-GB" sz="1400" dirty="0">
                <a:latin typeface="SassoonCRInfant" panose="02010503020300020003" pitchFamily="2" charset="0"/>
              </a:rPr>
              <a:t>book/chapter/ paragraph is  about…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SassoonCRInfant" panose="020105030203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CRInfant" panose="02010503020300020003" pitchFamily="2" charset="0"/>
              </a:rPr>
              <a:t>The </a:t>
            </a:r>
            <a:r>
              <a:rPr lang="en-GB" sz="1400" dirty="0">
                <a:latin typeface="SassoonCRInfant" panose="02010503020300020003" pitchFamily="2" charset="0"/>
              </a:rPr>
              <a:t>first/middle/last part was about…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SassoonCRInfant" panose="02010503020300020003" pitchFamily="2" charset="0"/>
              </a:rPr>
              <a:t>The main theme is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SassoonCRInfant" panose="02010503020300020003" pitchFamily="2" charset="0"/>
              </a:rPr>
              <a:t>The headline would be…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SassoonCRInfant" panose="02010503020300020003" pitchFamily="2" charset="0"/>
              </a:rPr>
              <a:t>In 10 words</a:t>
            </a:r>
            <a:r>
              <a:rPr lang="en-GB" sz="1400" dirty="0" smtClean="0">
                <a:latin typeface="SassoonCRInfant" panose="02010503020300020003" pitchFamily="2" charset="0"/>
              </a:rPr>
              <a:t>…</a:t>
            </a:r>
            <a:endParaRPr lang="en-GB" sz="14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16322"/>
      </p:ext>
    </p:extLst>
  </p:cSld>
  <p:clrMapOvr>
    <a:masterClrMapping/>
  </p:clrMapOvr>
</p:sld>
</file>

<file path=ppt/theme/theme1.xml><?xml version="1.0" encoding="utf-8"?>
<a:theme xmlns:a="http://schemas.openxmlformats.org/drawingml/2006/main" name="1_HLT_PowerpointStandardDisplay">
  <a:themeElements>
    <a:clrScheme name="Success in the Making">
      <a:dk1>
        <a:srgbClr val="344855"/>
      </a:dk1>
      <a:lt1>
        <a:srgbClr val="FFFFFF"/>
      </a:lt1>
      <a:dk2>
        <a:srgbClr val="344855"/>
      </a:dk2>
      <a:lt2>
        <a:srgbClr val="FFFFFF"/>
      </a:lt2>
      <a:accent1>
        <a:srgbClr val="FF6600"/>
      </a:accent1>
      <a:accent2>
        <a:srgbClr val="B4D22A"/>
      </a:accent2>
      <a:accent3>
        <a:srgbClr val="67C1C7"/>
      </a:accent3>
      <a:accent4>
        <a:srgbClr val="F4378C"/>
      </a:accent4>
      <a:accent5>
        <a:srgbClr val="97999C"/>
      </a:accent5>
      <a:accent6>
        <a:srgbClr val="344855"/>
      </a:accent6>
      <a:hlink>
        <a:srgbClr val="FF6600"/>
      </a:hlink>
      <a:folHlink>
        <a:srgbClr val="B4D2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LT_powerpoint_standard display">
  <a:themeElements>
    <a:clrScheme name="Custom 1">
      <a:dk1>
        <a:srgbClr val="344855"/>
      </a:dk1>
      <a:lt1>
        <a:srgbClr val="FFFFFF"/>
      </a:lt1>
      <a:dk2>
        <a:srgbClr val="344855"/>
      </a:dk2>
      <a:lt2>
        <a:srgbClr val="FFFFFF"/>
      </a:lt2>
      <a:accent1>
        <a:srgbClr val="FF6600"/>
      </a:accent1>
      <a:accent2>
        <a:srgbClr val="B4D22A"/>
      </a:accent2>
      <a:accent3>
        <a:srgbClr val="67C1C7"/>
      </a:accent3>
      <a:accent4>
        <a:srgbClr val="F4378C"/>
      </a:accent4>
      <a:accent5>
        <a:srgbClr val="97999C"/>
      </a:accent5>
      <a:accent6>
        <a:srgbClr val="344855"/>
      </a:accent6>
      <a:hlink>
        <a:srgbClr val="0070C0"/>
      </a:hlink>
      <a:folHlink>
        <a:srgbClr val="A3D9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HLT_powerpoint_standard display">
  <a:themeElements>
    <a:clrScheme name="Success in the Making">
      <a:dk1>
        <a:srgbClr val="344855"/>
      </a:dk1>
      <a:lt1>
        <a:srgbClr val="FFFFFF"/>
      </a:lt1>
      <a:dk2>
        <a:srgbClr val="344855"/>
      </a:dk2>
      <a:lt2>
        <a:srgbClr val="FFFFFF"/>
      </a:lt2>
      <a:accent1>
        <a:srgbClr val="FF6600"/>
      </a:accent1>
      <a:accent2>
        <a:srgbClr val="B4D22A"/>
      </a:accent2>
      <a:accent3>
        <a:srgbClr val="67C1C7"/>
      </a:accent3>
      <a:accent4>
        <a:srgbClr val="F4378C"/>
      </a:accent4>
      <a:accent5>
        <a:srgbClr val="97999C"/>
      </a:accent5>
      <a:accent6>
        <a:srgbClr val="344855"/>
      </a:accent6>
      <a:hlink>
        <a:srgbClr val="FF6600"/>
      </a:hlink>
      <a:folHlink>
        <a:srgbClr val="B4D2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49A218711EF64392C9045129EBFA68" ma:contentTypeVersion="6" ma:contentTypeDescription="Create a new document." ma:contentTypeScope="" ma:versionID="66729e43b456843d627d368bcdbf20d7">
  <xsd:schema xmlns:xsd="http://www.w3.org/2001/XMLSchema" xmlns:p="http://schemas.microsoft.com/office/2006/metadata/properties" xmlns:ns1="http://schemas.microsoft.com/sharepoint/v3" xmlns:ns2="a6cd5c7b-202a-4a4b-9ee7-23b51d51dc88" targetNamespace="http://schemas.microsoft.com/office/2006/metadata/properties" ma:root="true" ma:fieldsID="e308d3369ccfdbd4128d8e077c95cbab" ns1:_="" ns2:_="">
    <xsd:import namespace="http://schemas.microsoft.com/sharepoint/v3"/>
    <xsd:import namespace="a6cd5c7b-202a-4a4b-9ee7-23b51d51dc8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Filter" minOccurs="0"/>
                <xsd:element ref="ns2:Doc_x0020_ord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a6cd5c7b-202a-4a4b-9ee7-23b51d51dc88" elementFormDefault="qualified">
    <xsd:import namespace="http://schemas.microsoft.com/office/2006/documentManagement/types"/>
    <xsd:element name="Filter" ma:index="10" nillable="true" ma:displayName="Filter" ma:internalName="Filter">
      <xsd:simpleType>
        <xsd:restriction base="dms:Note"/>
      </xsd:simpleType>
    </xsd:element>
    <xsd:element name="Doc_x0020_order" ma:index="11" nillable="true" ma:displayName="Doc order" ma:internalName="Doc_x0020_order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Doc_x0020_order xmlns="a6cd5c7b-202a-4a4b-9ee7-23b51d51dc88">9</Doc_x0020_order>
    <PublishingStartDate xmlns="http://schemas.microsoft.com/sharepoint/v3" xsi:nil="true"/>
    <Filter xmlns="a6cd5c7b-202a-4a4b-9ee7-23b51d51dc88">Generic</Filt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6DE47B-6283-4CC8-AF68-D9B642F429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cd5c7b-202a-4a4b-9ee7-23b51d51dc8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6F84ADB-E821-4E47-970A-8E172C63F79E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a6cd5c7b-202a-4a4b-9ee7-23b51d51dc88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7139D2A-9006-4223-BB05-538EE435B5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6151</TotalTime>
  <Words>888</Words>
  <Application>Microsoft Office PowerPoint</Application>
  <PresentationFormat>Widescreen</PresentationFormat>
  <Paragraphs>164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MS PGothic</vt:lpstr>
      <vt:lpstr>MS PGothic</vt:lpstr>
      <vt:lpstr>Arial</vt:lpstr>
      <vt:lpstr>Browallia New</vt:lpstr>
      <vt:lpstr>Calibri</vt:lpstr>
      <vt:lpstr>Courier New</vt:lpstr>
      <vt:lpstr>SassoonCRInfant</vt:lpstr>
      <vt:lpstr>Symbol</vt:lpstr>
      <vt:lpstr>Times New Roman</vt:lpstr>
      <vt:lpstr>Wingdings</vt:lpstr>
      <vt:lpstr>1_HLT_PowerpointStandardDisplay</vt:lpstr>
      <vt:lpstr>HLT_powerpoint_standard display</vt:lpstr>
      <vt:lpstr>1_HLT_powerpoint_standard display</vt:lpstr>
      <vt:lpstr>PowerPoint Presentation</vt:lpstr>
      <vt:lpstr>Context of the story </vt:lpstr>
      <vt:lpstr>Our Learning Behaviours</vt:lpstr>
      <vt:lpstr>Vocabulary</vt:lpstr>
      <vt:lpstr>Chapter 20</vt:lpstr>
      <vt:lpstr>Partner work: </vt:lpstr>
      <vt:lpstr>Retrieval task</vt:lpstr>
      <vt:lpstr>Mini tasks:</vt:lpstr>
      <vt:lpstr>Different stems we use in our reading lessons:</vt:lpstr>
    </vt:vector>
  </TitlesOfParts>
  <Company>Hackney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Questioning Lesson Template</dc:title>
  <dc:creator>John James Primrose</dc:creator>
  <cp:lastModifiedBy>Chloe Evans</cp:lastModifiedBy>
  <cp:revision>601</cp:revision>
  <cp:lastPrinted>2019-11-22T08:03:54Z</cp:lastPrinted>
  <dcterms:created xsi:type="dcterms:W3CDTF">2015-07-21T07:41:48Z</dcterms:created>
  <dcterms:modified xsi:type="dcterms:W3CDTF">2020-01-16T07:18:05Z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0x0101004549A218711EF64392C9045129EBFA68</vt:lpwstr>
  </property>
</Properties>
</file>